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61" r:id="rId4"/>
    <p:sldId id="260" r:id="rId5"/>
    <p:sldId id="288" r:id="rId6"/>
    <p:sldId id="259" r:id="rId7"/>
    <p:sldId id="290" r:id="rId8"/>
    <p:sldId id="257" r:id="rId9"/>
    <p:sldId id="258" r:id="rId10"/>
    <p:sldId id="264" r:id="rId11"/>
    <p:sldId id="262" r:id="rId12"/>
    <p:sldId id="267" r:id="rId13"/>
    <p:sldId id="265" r:id="rId14"/>
    <p:sldId id="266" r:id="rId15"/>
    <p:sldId id="268" r:id="rId16"/>
    <p:sldId id="289" r:id="rId17"/>
    <p:sldId id="269" r:id="rId18"/>
    <p:sldId id="270" r:id="rId19"/>
    <p:sldId id="271" r:id="rId20"/>
    <p:sldId id="272" r:id="rId21"/>
    <p:sldId id="273" r:id="rId22"/>
    <p:sldId id="274" r:id="rId23"/>
    <p:sldId id="276" r:id="rId24"/>
    <p:sldId id="275" r:id="rId25"/>
    <p:sldId id="277" r:id="rId26"/>
    <p:sldId id="281" r:id="rId27"/>
    <p:sldId id="278" r:id="rId28"/>
    <p:sldId id="279" r:id="rId29"/>
    <p:sldId id="280" r:id="rId30"/>
    <p:sldId id="282" r:id="rId31"/>
    <p:sldId id="283" r:id="rId32"/>
    <p:sldId id="284" r:id="rId33"/>
    <p:sldId id="285" r:id="rId34"/>
    <p:sldId id="286" r:id="rId35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9" d="100"/>
          <a:sy n="89" d="100"/>
        </p:scale>
        <p:origin x="360" y="1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8" Type="http://schemas.openxmlformats.org/officeDocument/2006/relationships/tableStyles" Target="tableStyles.xml"/><Relationship Id="rId37" Type="http://schemas.openxmlformats.org/officeDocument/2006/relationships/viewProps" Target="viewProps.xml"/><Relationship Id="rId36" Type="http://schemas.openxmlformats.org/officeDocument/2006/relationships/presProps" Target="presProps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Modifier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91744-B289-4ACC-AE34-71B6920CF9E8}" type="datetimeFigureOut">
              <a:rPr lang="fr-FR" smtClean="0"/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87C1D-DCEE-4C91-977A-8D5BB13B14C6}" type="slidenum">
              <a:rPr lang="fr-FR" smtClean="0"/>
            </a:fld>
            <a:endParaRPr lang="fr-FR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 smtClean="0"/>
              <a:t>Modifier les styles du texte du masque</a:t>
            </a:r>
            <a:endParaRPr lang="fr-FR" smtClean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91744-B289-4ACC-AE34-71B6920CF9E8}" type="datetimeFigureOut">
              <a:rPr lang="fr-FR" smtClean="0"/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87C1D-DCEE-4C91-977A-8D5BB13B14C6}" type="slidenum">
              <a:rPr lang="fr-FR" smtClean="0"/>
            </a:fld>
            <a:endParaRPr lang="fr-F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  <a:endParaRPr lang="fr-FR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91744-B289-4ACC-AE34-71B6920CF9E8}" type="datetimeFigureOut">
              <a:rPr lang="fr-FR" smtClean="0"/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87C1D-DCEE-4C91-977A-8D5BB13B14C6}" type="slidenum">
              <a:rPr lang="fr-FR" smtClean="0"/>
            </a:fld>
            <a:endParaRPr lang="fr-FR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 smtClean="0"/>
              <a:t>Modifier les styles du texte du masque</a:t>
            </a:r>
            <a:endParaRPr lang="fr-FR" smtClean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  <a:endParaRPr lang="fr-FR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91744-B289-4ACC-AE34-71B6920CF9E8}" type="datetimeFigureOut">
              <a:rPr lang="fr-FR" smtClean="0"/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87C1D-DCEE-4C91-977A-8D5BB13B14C6}" type="slidenum">
              <a:rPr lang="fr-FR" smtClean="0"/>
            </a:fld>
            <a:endParaRPr lang="fr-FR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  <a:endParaRPr lang="en-US" sz="8000" dirty="0">
              <a:solidFill>
                <a:schemeClr val="tx1"/>
              </a:solidFill>
              <a:effectLst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  <a:endParaRPr lang="en-US" sz="8000" dirty="0">
              <a:solidFill>
                <a:schemeClr val="tx1"/>
              </a:solidFill>
              <a:effectLst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  <a:endParaRPr lang="fr-FR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91744-B289-4ACC-AE34-71B6920CF9E8}" type="datetimeFigureOut">
              <a:rPr lang="fr-FR" smtClean="0"/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87C1D-DCEE-4C91-977A-8D5BB13B14C6}" type="slidenum">
              <a:rPr lang="fr-FR" smtClean="0"/>
            </a:fld>
            <a:endParaRPr lang="fr-FR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fr-FR" smtClean="0"/>
              <a:t>Modifier les styles du texte du masque</a:t>
            </a:r>
            <a:endParaRPr lang="fr-FR" smtClean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  <a:endParaRPr lang="fr-FR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91744-B289-4ACC-AE34-71B6920CF9E8}" type="datetimeFigureOut">
              <a:rPr lang="fr-FR" smtClean="0"/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87C1D-DCEE-4C91-977A-8D5BB13B14C6}" type="slidenum">
              <a:rPr lang="fr-FR" smtClean="0"/>
            </a:fld>
            <a:endParaRPr lang="fr-FR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  <a:endParaRPr lang="en-US" sz="8000" dirty="0">
              <a:solidFill>
                <a:schemeClr val="tx1"/>
              </a:solidFill>
              <a:effectLst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  <a:endParaRPr lang="en-US" sz="8000" dirty="0">
              <a:solidFill>
                <a:schemeClr val="tx1"/>
              </a:solidFill>
              <a:effectLst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fr-FR" smtClean="0"/>
              <a:t>Modifier les styles du texte du masque</a:t>
            </a:r>
            <a:endParaRPr lang="fr-FR" smtClean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  <a:endParaRPr lang="fr-FR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91744-B289-4ACC-AE34-71B6920CF9E8}" type="datetimeFigureOut">
              <a:rPr lang="fr-FR" smtClean="0"/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87C1D-DCEE-4C91-977A-8D5BB13B14C6}" type="slidenum">
              <a:rPr lang="fr-FR" smtClean="0"/>
            </a:fld>
            <a:endParaRPr lang="fr-FR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 smtClean="0"/>
              <a:t>Modifier les styles du texte du masque</a:t>
            </a:r>
            <a:endParaRPr lang="fr-FR" smtClean="0"/>
          </a:p>
          <a:p>
            <a:pPr lvl="1"/>
            <a:r>
              <a:rPr lang="fr-FR" smtClean="0"/>
              <a:t>Deuxième niveau</a:t>
            </a:r>
            <a:endParaRPr lang="fr-FR" smtClean="0"/>
          </a:p>
          <a:p>
            <a:pPr lvl="2"/>
            <a:r>
              <a:rPr lang="fr-FR" smtClean="0"/>
              <a:t>Troisième niveau</a:t>
            </a:r>
            <a:endParaRPr lang="fr-FR" smtClean="0"/>
          </a:p>
          <a:p>
            <a:pPr lvl="3"/>
            <a:r>
              <a:rPr lang="fr-FR" smtClean="0"/>
              <a:t>Quatrième niveau</a:t>
            </a:r>
            <a:endParaRPr lang="fr-FR" smtClean="0"/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91744-B289-4ACC-AE34-71B6920CF9E8}" type="datetimeFigureOut">
              <a:rPr lang="fr-FR" smtClean="0"/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87C1D-DCEE-4C91-977A-8D5BB13B14C6}" type="slidenum">
              <a:rPr lang="fr-FR" smtClean="0"/>
            </a:fld>
            <a:endParaRPr lang="fr-FR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fr-FR" smtClean="0"/>
              <a:t>Modifier les styles du texte du masque</a:t>
            </a:r>
            <a:endParaRPr lang="fr-FR" smtClean="0"/>
          </a:p>
          <a:p>
            <a:pPr lvl="1"/>
            <a:r>
              <a:rPr lang="fr-FR" smtClean="0"/>
              <a:t>Deuxième niveau</a:t>
            </a:r>
            <a:endParaRPr lang="fr-FR" smtClean="0"/>
          </a:p>
          <a:p>
            <a:pPr lvl="2"/>
            <a:r>
              <a:rPr lang="fr-FR" smtClean="0"/>
              <a:t>Troisième niveau</a:t>
            </a:r>
            <a:endParaRPr lang="fr-FR" smtClean="0"/>
          </a:p>
          <a:p>
            <a:pPr lvl="3"/>
            <a:r>
              <a:rPr lang="fr-FR" smtClean="0"/>
              <a:t>Quatrième niveau</a:t>
            </a:r>
            <a:endParaRPr lang="fr-FR" smtClean="0"/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91744-B289-4ACC-AE34-71B6920CF9E8}" type="datetimeFigureOut">
              <a:rPr lang="fr-FR" smtClean="0"/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87C1D-DCEE-4C91-977A-8D5BB13B14C6}" type="slidenum">
              <a:rPr lang="fr-FR" smtClean="0"/>
            </a:fld>
            <a:endParaRPr lang="fr-F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fr-FR" smtClean="0"/>
              <a:t>Modifier les styles du texte du masque</a:t>
            </a:r>
            <a:endParaRPr lang="fr-FR" smtClean="0"/>
          </a:p>
          <a:p>
            <a:pPr lvl="1"/>
            <a:r>
              <a:rPr lang="fr-FR" smtClean="0"/>
              <a:t>Deuxième niveau</a:t>
            </a:r>
            <a:endParaRPr lang="fr-FR" smtClean="0"/>
          </a:p>
          <a:p>
            <a:pPr lvl="2"/>
            <a:r>
              <a:rPr lang="fr-FR" smtClean="0"/>
              <a:t>Troisième niveau</a:t>
            </a:r>
            <a:endParaRPr lang="fr-FR" smtClean="0"/>
          </a:p>
          <a:p>
            <a:pPr lvl="3"/>
            <a:r>
              <a:rPr lang="fr-FR" smtClean="0"/>
              <a:t>Quatrième niveau</a:t>
            </a:r>
            <a:endParaRPr lang="fr-FR" smtClean="0"/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91744-B289-4ACC-AE34-71B6920CF9E8}" type="datetimeFigureOut">
              <a:rPr lang="fr-FR" smtClean="0"/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87C1D-DCEE-4C91-977A-8D5BB13B14C6}" type="slidenum">
              <a:rPr lang="fr-FR" smtClean="0"/>
            </a:fld>
            <a:endParaRPr lang="fr-F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  <a:endParaRPr lang="fr-FR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91744-B289-4ACC-AE34-71B6920CF9E8}" type="datetimeFigureOut">
              <a:rPr lang="fr-FR" smtClean="0"/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87C1D-DCEE-4C91-977A-8D5BB13B14C6}" type="slidenum">
              <a:rPr lang="fr-FR" smtClean="0"/>
            </a:fld>
            <a:endParaRPr lang="fr-F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  <a:endParaRPr lang="fr-FR" smtClean="0"/>
          </a:p>
          <a:p>
            <a:pPr lvl="1"/>
            <a:r>
              <a:rPr lang="fr-FR" smtClean="0"/>
              <a:t>Deuxième niveau</a:t>
            </a:r>
            <a:endParaRPr lang="fr-FR" smtClean="0"/>
          </a:p>
          <a:p>
            <a:pPr lvl="2"/>
            <a:r>
              <a:rPr lang="fr-FR" smtClean="0"/>
              <a:t>Troisième niveau</a:t>
            </a:r>
            <a:endParaRPr lang="fr-FR" smtClean="0"/>
          </a:p>
          <a:p>
            <a:pPr lvl="3"/>
            <a:r>
              <a:rPr lang="fr-FR" smtClean="0"/>
              <a:t>Quatrième niveau</a:t>
            </a:r>
            <a:endParaRPr lang="fr-FR" smtClean="0"/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  <a:endParaRPr lang="fr-FR" smtClean="0"/>
          </a:p>
          <a:p>
            <a:pPr lvl="1"/>
            <a:r>
              <a:rPr lang="fr-FR" smtClean="0"/>
              <a:t>Deuxième niveau</a:t>
            </a:r>
            <a:endParaRPr lang="fr-FR" smtClean="0"/>
          </a:p>
          <a:p>
            <a:pPr lvl="2"/>
            <a:r>
              <a:rPr lang="fr-FR" smtClean="0"/>
              <a:t>Troisième niveau</a:t>
            </a:r>
            <a:endParaRPr lang="fr-FR" smtClean="0"/>
          </a:p>
          <a:p>
            <a:pPr lvl="3"/>
            <a:r>
              <a:rPr lang="fr-FR" smtClean="0"/>
              <a:t>Quatrième niveau</a:t>
            </a:r>
            <a:endParaRPr lang="fr-FR" smtClean="0"/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91744-B289-4ACC-AE34-71B6920CF9E8}" type="datetimeFigureOut">
              <a:rPr lang="fr-FR" smtClean="0"/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87C1D-DCEE-4C91-977A-8D5BB13B14C6}" type="slidenum">
              <a:rPr lang="fr-FR" smtClean="0"/>
            </a:fld>
            <a:endParaRPr lang="fr-F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  <a:endParaRPr lang="fr-FR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  <a:endParaRPr lang="fr-FR" smtClean="0"/>
          </a:p>
          <a:p>
            <a:pPr lvl="1"/>
            <a:r>
              <a:rPr lang="fr-FR" smtClean="0"/>
              <a:t>Deuxième niveau</a:t>
            </a:r>
            <a:endParaRPr lang="fr-FR" smtClean="0"/>
          </a:p>
          <a:p>
            <a:pPr lvl="2"/>
            <a:r>
              <a:rPr lang="fr-FR" smtClean="0"/>
              <a:t>Troisième niveau</a:t>
            </a:r>
            <a:endParaRPr lang="fr-FR" smtClean="0"/>
          </a:p>
          <a:p>
            <a:pPr lvl="3"/>
            <a:r>
              <a:rPr lang="fr-FR" smtClean="0"/>
              <a:t>Quatrième niveau</a:t>
            </a:r>
            <a:endParaRPr lang="fr-FR" smtClean="0"/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  <a:endParaRPr lang="fr-FR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  <a:endParaRPr lang="fr-FR" smtClean="0"/>
          </a:p>
          <a:p>
            <a:pPr lvl="1"/>
            <a:r>
              <a:rPr lang="fr-FR" smtClean="0"/>
              <a:t>Deuxième niveau</a:t>
            </a:r>
            <a:endParaRPr lang="fr-FR" smtClean="0"/>
          </a:p>
          <a:p>
            <a:pPr lvl="2"/>
            <a:r>
              <a:rPr lang="fr-FR" smtClean="0"/>
              <a:t>Troisième niveau</a:t>
            </a:r>
            <a:endParaRPr lang="fr-FR" smtClean="0"/>
          </a:p>
          <a:p>
            <a:pPr lvl="3"/>
            <a:r>
              <a:rPr lang="fr-FR" smtClean="0"/>
              <a:t>Quatrième niveau</a:t>
            </a:r>
            <a:endParaRPr lang="fr-FR" smtClean="0"/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91744-B289-4ACC-AE34-71B6920CF9E8}" type="datetimeFigureOut">
              <a:rPr lang="fr-FR" smtClean="0"/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87C1D-DCEE-4C91-977A-8D5BB13B14C6}" type="slidenum">
              <a:rPr lang="fr-FR" smtClean="0"/>
            </a:fld>
            <a:endParaRPr lang="fr-F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91744-B289-4ACC-AE34-71B6920CF9E8}" type="datetimeFigureOut">
              <a:rPr lang="fr-FR" smtClean="0"/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87C1D-DCEE-4C91-977A-8D5BB13B14C6}" type="slidenum">
              <a:rPr lang="fr-FR" smtClean="0"/>
            </a:fld>
            <a:endParaRPr lang="fr-F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91744-B289-4ACC-AE34-71B6920CF9E8}" type="datetimeFigureOut">
              <a:rPr lang="fr-FR" smtClean="0"/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87C1D-DCEE-4C91-977A-8D5BB13B14C6}" type="slidenum">
              <a:rPr lang="fr-FR" smtClean="0"/>
            </a:fld>
            <a:endParaRPr lang="fr-F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  <a:endParaRPr lang="fr-FR" smtClean="0"/>
          </a:p>
          <a:p>
            <a:pPr lvl="1"/>
            <a:r>
              <a:rPr lang="fr-FR" smtClean="0"/>
              <a:t>Deuxième niveau</a:t>
            </a:r>
            <a:endParaRPr lang="fr-FR" smtClean="0"/>
          </a:p>
          <a:p>
            <a:pPr lvl="2"/>
            <a:r>
              <a:rPr lang="fr-FR" smtClean="0"/>
              <a:t>Troisième niveau</a:t>
            </a:r>
            <a:endParaRPr lang="fr-FR" smtClean="0"/>
          </a:p>
          <a:p>
            <a:pPr lvl="3"/>
            <a:r>
              <a:rPr lang="fr-FR" smtClean="0"/>
              <a:t>Quatrième niveau</a:t>
            </a:r>
            <a:endParaRPr lang="fr-FR" smtClean="0"/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  <a:endParaRPr lang="fr-FR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91744-B289-4ACC-AE34-71B6920CF9E8}" type="datetimeFigureOut">
              <a:rPr lang="fr-FR" smtClean="0"/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87C1D-DCEE-4C91-977A-8D5BB13B14C6}" type="slidenum">
              <a:rPr lang="fr-FR" smtClean="0"/>
            </a:fld>
            <a:endParaRPr lang="fr-F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  <a:endParaRPr lang="fr-FR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91744-B289-4ACC-AE34-71B6920CF9E8}" type="datetimeFigureOut">
              <a:rPr lang="fr-FR" smtClean="0"/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87C1D-DCEE-4C91-977A-8D5BB13B14C6}" type="slidenum">
              <a:rPr lang="fr-FR" smtClean="0"/>
            </a:fld>
            <a:endParaRPr lang="fr-F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  <a:endParaRPr lang="fr-FR" smtClean="0"/>
          </a:p>
          <a:p>
            <a:pPr lvl="1"/>
            <a:r>
              <a:rPr lang="fr-FR" smtClean="0"/>
              <a:t>Deuxième niveau</a:t>
            </a:r>
            <a:endParaRPr lang="fr-FR" smtClean="0"/>
          </a:p>
          <a:p>
            <a:pPr lvl="2"/>
            <a:r>
              <a:rPr lang="fr-FR" smtClean="0"/>
              <a:t>Troisième niveau</a:t>
            </a:r>
            <a:endParaRPr lang="fr-FR" smtClean="0"/>
          </a:p>
          <a:p>
            <a:pPr lvl="3"/>
            <a:r>
              <a:rPr lang="fr-FR" smtClean="0"/>
              <a:t>Quatrième niveau</a:t>
            </a:r>
            <a:endParaRPr lang="fr-FR" smtClean="0"/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0A691744-B289-4ACC-AE34-71B6920CF9E8}" type="datetimeFigureOut">
              <a:rPr lang="fr-FR" smtClean="0"/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97387C1D-DCEE-4C91-977A-8D5BB13B14C6}" type="slidenum">
              <a:rPr lang="fr-FR" smtClean="0"/>
            </a:fld>
            <a:endParaRPr lang="fr-FR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0.jpeg"/><Relationship Id="rId1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jpeg"/><Relationship Id="rId1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jpeg"/><Relationship Id="rId1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10737162" cy="2971801"/>
          </a:xfrm>
        </p:spPr>
        <p:txBody>
          <a:bodyPr>
            <a:normAutofit/>
          </a:bodyPr>
          <a:lstStyle/>
          <a:p>
            <a:r>
              <a:rPr lang="en-US" b="1" dirty="0" err="1" smtClean="0">
                <a:latin typeface="Algerian" panose="04020705040A02060702" pitchFamily="82" charset="0"/>
              </a:rPr>
              <a:t>Bienvenue</a:t>
            </a:r>
            <a:r>
              <a:rPr lang="en-US" b="1" dirty="0" smtClean="0">
                <a:latin typeface="Algerian" panose="04020705040A02060702" pitchFamily="82" charset="0"/>
              </a:rPr>
              <a:t> au </a:t>
            </a:r>
            <a:r>
              <a:rPr lang="en-US" b="1" dirty="0" err="1" smtClean="0">
                <a:latin typeface="Algerian" panose="04020705040A02060702" pitchFamily="82" charset="0"/>
              </a:rPr>
              <a:t>centre</a:t>
            </a:r>
            <a:r>
              <a:rPr lang="en-US" b="1" dirty="0" smtClean="0">
                <a:latin typeface="Algerian" panose="04020705040A02060702" pitchFamily="82" charset="0"/>
              </a:rPr>
              <a:t> de formation </a:t>
            </a:r>
            <a:r>
              <a:rPr lang="en-US" b="1" dirty="0" err="1" smtClean="0">
                <a:latin typeface="Algerian" panose="04020705040A02060702" pitchFamily="82" charset="0"/>
              </a:rPr>
              <a:t>professionnelle</a:t>
            </a:r>
            <a:r>
              <a:rPr lang="en-US" b="1" dirty="0" smtClean="0">
                <a:latin typeface="Algerian" panose="04020705040A02060702" pitchFamily="82" charset="0"/>
              </a:rPr>
              <a:t> la </a:t>
            </a:r>
            <a:r>
              <a:rPr lang="en-US" b="1" dirty="0" err="1" smtClean="0">
                <a:latin typeface="Algerian" panose="04020705040A02060702" pitchFamily="82" charset="0"/>
              </a:rPr>
              <a:t>canadienne</a:t>
            </a:r>
            <a:endParaRPr lang="fr-FR" b="1" dirty="0">
              <a:latin typeface="Algerian" panose="04020705040A02060702" pitchFamily="82" charset="0"/>
            </a:endParaRP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28136" y="276045"/>
            <a:ext cx="10365924" cy="974785"/>
          </a:xfrm>
        </p:spPr>
        <p:txBody>
          <a:bodyPr>
            <a:normAutofit/>
          </a:bodyPr>
          <a:lstStyle/>
          <a:p>
            <a:r>
              <a:rPr lang="en-US" sz="2400" b="1" dirty="0"/>
              <a:t>Creation d’un blog à </a:t>
            </a:r>
            <a:r>
              <a:rPr lang="en-US" sz="2400" b="1" dirty="0" err="1"/>
              <a:t>l’aide</a:t>
            </a:r>
            <a:r>
              <a:rPr lang="en-US" sz="2400" b="1" dirty="0"/>
              <a:t> du Language PHP et Tailwind CSS</a:t>
            </a:r>
            <a:endParaRPr lang="en-US" sz="2400" b="1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671" y="1454777"/>
            <a:ext cx="11298505" cy="5109403"/>
          </a:xfr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14068" y="155276"/>
            <a:ext cx="10788619" cy="1507067"/>
          </a:xfrm>
        </p:spPr>
        <p:txBody>
          <a:bodyPr/>
          <a:lstStyle/>
          <a:p>
            <a:r>
              <a:rPr lang="en-US" b="1" dirty="0" err="1" smtClean="0"/>
              <a:t>Apprentissage</a:t>
            </a:r>
            <a:r>
              <a:rPr lang="en-US" b="1" dirty="0" smtClean="0"/>
              <a:t> de la </a:t>
            </a:r>
            <a:r>
              <a:rPr lang="en-US" b="1" dirty="0" err="1" smtClean="0"/>
              <a:t>technologie</a:t>
            </a:r>
            <a:r>
              <a:rPr lang="en-US" b="1" dirty="0" smtClean="0"/>
              <a:t> </a:t>
            </a:r>
            <a:r>
              <a:rPr lang="en-US" b="1" dirty="0" err="1" smtClean="0"/>
              <a:t>laravel</a:t>
            </a:r>
            <a:endParaRPr lang="fr-FR" b="1" dirty="0"/>
          </a:p>
        </p:txBody>
      </p:sp>
      <p:pic>
        <p:nvPicPr>
          <p:cNvPr id="13" name="Espace réservé du contenu 12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1001" y="1388853"/>
            <a:ext cx="9633013" cy="5090172"/>
          </a:xfr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279433" y="-248570"/>
            <a:ext cx="10098807" cy="1507067"/>
          </a:xfrm>
        </p:spPr>
        <p:txBody>
          <a:bodyPr/>
          <a:lstStyle/>
          <a:p>
            <a:r>
              <a:rPr lang="fr-FR" b="1" dirty="0" smtClean="0"/>
              <a:t>Concept du monde de l’</a:t>
            </a:r>
            <a:r>
              <a:rPr lang="fr-FR" b="1" dirty="0" err="1" smtClean="0"/>
              <a:t>hebergement</a:t>
            </a:r>
            <a:endParaRPr lang="fr-FR" b="1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45142" y="1095554"/>
            <a:ext cx="11356503" cy="521898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279433" y="-248570"/>
            <a:ext cx="10098807" cy="1507067"/>
          </a:xfrm>
        </p:spPr>
        <p:txBody>
          <a:bodyPr/>
          <a:lstStyle/>
          <a:p>
            <a:pPr algn="ctr"/>
            <a:r>
              <a:rPr lang="fr-FR" b="1" dirty="0" smtClean="0"/>
              <a:t>Concept de </a:t>
            </a:r>
            <a:r>
              <a:rPr lang="fr-FR" b="1" dirty="0" err="1" smtClean="0"/>
              <a:t>lA</a:t>
            </a:r>
            <a:r>
              <a:rPr lang="fr-FR" b="1" dirty="0" smtClean="0"/>
              <a:t> POO</a:t>
            </a:r>
            <a:endParaRPr lang="fr-FR" b="1" dirty="0"/>
          </a:p>
        </p:txBody>
      </p:sp>
      <p:pic>
        <p:nvPicPr>
          <p:cNvPr id="7" name="Espace réservé du contenu 6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604" y="1062498"/>
            <a:ext cx="11442079" cy="5441819"/>
          </a:xfr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279433" y="-248570"/>
            <a:ext cx="10098807" cy="1507067"/>
          </a:xfrm>
        </p:spPr>
        <p:txBody>
          <a:bodyPr/>
          <a:lstStyle/>
          <a:p>
            <a:pPr algn="ctr"/>
            <a:r>
              <a:rPr lang="fr-FR" b="1" dirty="0" smtClean="0"/>
              <a:t>Concept MVC</a:t>
            </a:r>
            <a:endParaRPr lang="fr-FR" b="1" dirty="0"/>
          </a:p>
        </p:txBody>
      </p:sp>
      <p:pic>
        <p:nvPicPr>
          <p:cNvPr id="11" name="Espace réservé du contenu 10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290" y="921967"/>
            <a:ext cx="9920378" cy="5555412"/>
          </a:xfr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e 3"/>
          <p:cNvGrpSpPr/>
          <p:nvPr/>
        </p:nvGrpSpPr>
        <p:grpSpPr>
          <a:xfrm>
            <a:off x="2596553" y="379562"/>
            <a:ext cx="7358332" cy="5046453"/>
            <a:chOff x="2363639" y="603849"/>
            <a:chExt cx="7358332" cy="5046453"/>
          </a:xfrm>
        </p:grpSpPr>
        <p:sp>
          <p:nvSpPr>
            <p:cNvPr id="5" name="Pensées 4"/>
            <p:cNvSpPr/>
            <p:nvPr/>
          </p:nvSpPr>
          <p:spPr>
            <a:xfrm>
              <a:off x="2363639" y="603849"/>
              <a:ext cx="7358332" cy="5046453"/>
            </a:xfrm>
            <a:prstGeom prst="cloudCallou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" name="ZoneTexte 5"/>
            <p:cNvSpPr txBox="1"/>
            <p:nvPr/>
          </p:nvSpPr>
          <p:spPr>
            <a:xfrm>
              <a:off x="3623094" y="1949570"/>
              <a:ext cx="4623759" cy="187743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smtClean="0">
                  <a:solidFill>
                    <a:srgbClr val="92D050"/>
                  </a:solidFill>
                  <a:latin typeface="Cooper Black" panose="0208090404030B020404" pitchFamily="18" charset="0"/>
                </a:rPr>
                <a:t>DEVELOPPEMENT</a:t>
              </a:r>
              <a:endParaRPr lang="en-US" sz="3600" b="1" dirty="0" smtClean="0">
                <a:solidFill>
                  <a:srgbClr val="92D050"/>
                </a:solidFill>
                <a:latin typeface="Cooper Black" panose="0208090404030B020404" pitchFamily="18" charset="0"/>
              </a:endParaRPr>
            </a:p>
            <a:p>
              <a:pPr algn="ctr"/>
              <a:r>
                <a:rPr lang="en-US" sz="4000" b="1" dirty="0" smtClean="0">
                  <a:solidFill>
                    <a:srgbClr val="92D050"/>
                  </a:solidFill>
                  <a:latin typeface="Cooper Black" panose="0208090404030B020404" pitchFamily="18" charset="0"/>
                </a:rPr>
                <a:t> DU</a:t>
              </a:r>
              <a:endParaRPr lang="en-US" sz="4000" b="1" dirty="0" smtClean="0">
                <a:solidFill>
                  <a:srgbClr val="92D050"/>
                </a:solidFill>
                <a:latin typeface="Cooper Black" panose="0208090404030B020404" pitchFamily="18" charset="0"/>
              </a:endParaRPr>
            </a:p>
            <a:p>
              <a:pPr algn="ctr"/>
              <a:r>
                <a:rPr lang="en-US" sz="4000" b="1" dirty="0" smtClean="0">
                  <a:solidFill>
                    <a:srgbClr val="92D050"/>
                  </a:solidFill>
                  <a:latin typeface="Cooper Black" panose="0208090404030B020404" pitchFamily="18" charset="0"/>
                </a:rPr>
                <a:t> THEME</a:t>
              </a:r>
              <a:endParaRPr lang="fr-FR" sz="4000" b="1" dirty="0">
                <a:solidFill>
                  <a:srgbClr val="92D050"/>
                </a:solidFill>
                <a:latin typeface="Cooper Black" panose="0208090404030B020404" pitchFamily="18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61849" y="2106441"/>
            <a:ext cx="10098807" cy="1507067"/>
          </a:xfrm>
        </p:spPr>
        <p:txBody>
          <a:bodyPr>
            <a:normAutofit fontScale="90000"/>
          </a:bodyPr>
          <a:lstStyle/>
          <a:p>
            <a:pPr algn="ctr"/>
            <a:r>
              <a:rPr lang="fr-FR" b="1" dirty="0" smtClean="0"/>
              <a:t>&lt;&lt; conception ET REALISATION D’UNE APPLICATION WEB DE GESTION DES FRAIS UNIVERSITAIRES:CAMPUSPAY &gt;&gt;</a:t>
            </a:r>
            <a:endParaRPr lang="fr-FR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279433" y="-248570"/>
            <a:ext cx="10098807" cy="1507067"/>
          </a:xfrm>
        </p:spPr>
        <p:txBody>
          <a:bodyPr/>
          <a:lstStyle/>
          <a:p>
            <a:pPr algn="ctr"/>
            <a:r>
              <a:rPr lang="fr-FR" b="1" dirty="0" smtClean="0"/>
              <a:t>Qu’est ce que </a:t>
            </a:r>
            <a:r>
              <a:rPr lang="fr-FR" b="1" dirty="0" err="1" smtClean="0"/>
              <a:t>campuspay</a:t>
            </a:r>
            <a:r>
              <a:rPr lang="fr-FR" b="1" dirty="0" smtClean="0"/>
              <a:t>?</a:t>
            </a:r>
            <a:endParaRPr lang="fr-FR" b="1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1318" y="1330864"/>
            <a:ext cx="5617073" cy="5091774"/>
          </a:xfr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279433" y="-248570"/>
            <a:ext cx="10098807" cy="1507067"/>
          </a:xfrm>
        </p:spPr>
        <p:txBody>
          <a:bodyPr/>
          <a:lstStyle/>
          <a:p>
            <a:pPr algn="ctr"/>
            <a:r>
              <a:rPr lang="fr-FR" b="1" dirty="0" smtClean="0"/>
              <a:t>POURQUOI </a:t>
            </a:r>
            <a:r>
              <a:rPr lang="fr-FR" b="1" dirty="0" err="1" smtClean="0"/>
              <a:t>campuspay</a:t>
            </a:r>
            <a:r>
              <a:rPr lang="fr-FR" b="1" dirty="0" smtClean="0"/>
              <a:t>?</a:t>
            </a:r>
            <a:endParaRPr lang="fr-FR" b="1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6812" y="1391249"/>
            <a:ext cx="5617073" cy="5091774"/>
          </a:xfr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279433" y="-248570"/>
            <a:ext cx="10098807" cy="1507067"/>
          </a:xfrm>
        </p:spPr>
        <p:txBody>
          <a:bodyPr/>
          <a:lstStyle/>
          <a:p>
            <a:pPr algn="ctr"/>
            <a:r>
              <a:rPr lang="fr-FR" b="1" dirty="0" smtClean="0"/>
              <a:t>PAGE D’ACCUEIL DU PROJET</a:t>
            </a:r>
            <a:endParaRPr lang="fr-FR" b="1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22170" y="793631"/>
            <a:ext cx="11540257" cy="5829538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410160" y="585642"/>
            <a:ext cx="4646912" cy="1507067"/>
          </a:xfrm>
        </p:spPr>
        <p:txBody>
          <a:bodyPr/>
          <a:lstStyle/>
          <a:p>
            <a:r>
              <a:rPr lang="fr-FR" b="1" dirty="0" smtClean="0"/>
              <a:t>Rapport de stage</a:t>
            </a:r>
            <a:endParaRPr lang="fr-FR" b="1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89" y="-336462"/>
            <a:ext cx="2141683" cy="2173889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8601" y="-267419"/>
            <a:ext cx="2404882" cy="2301345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2053088" y="1837428"/>
            <a:ext cx="8324490" cy="830997"/>
          </a:xfrm>
          <a:prstGeom prst="rect">
            <a:avLst/>
          </a:prstGeom>
          <a:noFill/>
          <a:ln w="28575"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 smtClean="0"/>
              <a:t>Thème: Conception et réalisation d’une application de gestion des frais universitaires</a:t>
            </a:r>
            <a:endParaRPr lang="fr-FR" sz="2400" b="1" dirty="0"/>
          </a:p>
        </p:txBody>
      </p:sp>
      <p:sp>
        <p:nvSpPr>
          <p:cNvPr id="7" name="ZoneTexte 6"/>
          <p:cNvSpPr txBox="1"/>
          <p:nvPr/>
        </p:nvSpPr>
        <p:spPr>
          <a:xfrm>
            <a:off x="1160431" y="3043214"/>
            <a:ext cx="9851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 smtClean="0"/>
              <a:t>Specialité:Développement</a:t>
            </a:r>
            <a:r>
              <a:rPr lang="fr-FR" dirty="0" smtClean="0"/>
              <a:t> d’application</a:t>
            </a:r>
            <a:endParaRPr lang="fr-FR" dirty="0"/>
          </a:p>
        </p:txBody>
      </p:sp>
      <p:sp>
        <p:nvSpPr>
          <p:cNvPr id="8" name="ZoneTexte 7"/>
          <p:cNvSpPr txBox="1"/>
          <p:nvPr/>
        </p:nvSpPr>
        <p:spPr>
          <a:xfrm>
            <a:off x="1069675" y="3828224"/>
            <a:ext cx="9851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Présenté</a:t>
            </a:r>
            <a:r>
              <a:rPr lang="en-US" dirty="0" smtClean="0"/>
              <a:t> par: SIMO TSEBO BORIS AUBIN</a:t>
            </a:r>
            <a:endParaRPr lang="fr-FR" dirty="0"/>
          </a:p>
        </p:txBody>
      </p:sp>
      <p:sp>
        <p:nvSpPr>
          <p:cNvPr id="9" name="ZoneTexte 8"/>
          <p:cNvSpPr txBox="1"/>
          <p:nvPr/>
        </p:nvSpPr>
        <p:spPr>
          <a:xfrm>
            <a:off x="1069675" y="4613234"/>
            <a:ext cx="9851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Année</a:t>
            </a:r>
            <a:r>
              <a:rPr lang="en-US" dirty="0" smtClean="0"/>
              <a:t> de formation:2024/2025</a:t>
            </a:r>
            <a:endParaRPr lang="fr-FR" dirty="0"/>
          </a:p>
        </p:txBody>
      </p:sp>
    </p:spTree>
  </p:cSld>
  <p:clrMapOvr>
    <a:masterClrMapping/>
  </p:clrMapOvr>
  <p:transition spd="slow">
    <p:check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animBg="1"/>
      <p:bldP spid="7" grpId="0"/>
      <p:bldP spid="8" grpId="0"/>
      <p:bldP spid="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279433" y="-248570"/>
            <a:ext cx="10098807" cy="1507067"/>
          </a:xfrm>
        </p:spPr>
        <p:txBody>
          <a:bodyPr/>
          <a:lstStyle/>
          <a:p>
            <a:pPr algn="ctr"/>
            <a:r>
              <a:rPr lang="fr-FR" b="1" dirty="0" smtClean="0"/>
              <a:t>Connexion de l’utilisateur</a:t>
            </a:r>
            <a:endParaRPr lang="fr-FR" b="1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3966" y="1056735"/>
            <a:ext cx="11623078" cy="504214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279433" y="-248570"/>
            <a:ext cx="10098807" cy="1507067"/>
          </a:xfrm>
        </p:spPr>
        <p:txBody>
          <a:bodyPr/>
          <a:lstStyle/>
          <a:p>
            <a:pPr algn="ctr"/>
            <a:r>
              <a:rPr lang="fr-FR" b="1" dirty="0" smtClean="0"/>
              <a:t>Dashboard utilisateur</a:t>
            </a:r>
            <a:endParaRPr lang="fr-FR" b="1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06351" y="2001326"/>
            <a:ext cx="4996177" cy="3171250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373" y="2051449"/>
            <a:ext cx="5519463" cy="30710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279433" y="-248570"/>
            <a:ext cx="10098807" cy="1507067"/>
          </a:xfrm>
        </p:spPr>
        <p:txBody>
          <a:bodyPr/>
          <a:lstStyle/>
          <a:p>
            <a:pPr algn="ctr"/>
            <a:r>
              <a:rPr lang="fr-FR" b="1" dirty="0" smtClean="0"/>
              <a:t>Dashboard comptable</a:t>
            </a:r>
            <a:endParaRPr lang="fr-FR" b="1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4904" y="948906"/>
            <a:ext cx="11829118" cy="544326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279433" y="-248570"/>
            <a:ext cx="10098807" cy="1507067"/>
          </a:xfrm>
        </p:spPr>
        <p:txBody>
          <a:bodyPr/>
          <a:lstStyle/>
          <a:p>
            <a:pPr algn="ctr"/>
            <a:r>
              <a:rPr lang="fr-FR" b="1" dirty="0" smtClean="0"/>
              <a:t>Dashboard administrateur</a:t>
            </a:r>
            <a:endParaRPr lang="fr-FR" b="1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46778" y="1258496"/>
            <a:ext cx="11695697" cy="542391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279433" y="-248570"/>
            <a:ext cx="10098807" cy="1507067"/>
          </a:xfrm>
        </p:spPr>
        <p:txBody>
          <a:bodyPr/>
          <a:lstStyle/>
          <a:p>
            <a:pPr algn="ctr"/>
            <a:r>
              <a:rPr lang="fr-FR" b="1" dirty="0" smtClean="0"/>
              <a:t>MODELISATION via power </a:t>
            </a:r>
            <a:r>
              <a:rPr lang="fr-FR" b="1" dirty="0" err="1" smtClean="0"/>
              <a:t>amc</a:t>
            </a:r>
            <a:r>
              <a:rPr lang="fr-FR" b="1" dirty="0" smtClean="0"/>
              <a:t> </a:t>
            </a:r>
            <a:endParaRPr lang="fr-FR" b="1" dirty="0"/>
          </a:p>
        </p:txBody>
      </p:sp>
      <p:pic>
        <p:nvPicPr>
          <p:cNvPr id="7" name="Espace réservé du contenu 6"/>
          <p:cNvPicPr>
            <a:picLocks noGrp="1" noChangeAspect="1"/>
          </p:cNvPicPr>
          <p:nvPr>
            <p:ph idx="1"/>
          </p:nvPr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2724" y="1703717"/>
            <a:ext cx="5355999" cy="4321262"/>
          </a:xfr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8853" y="1703717"/>
            <a:ext cx="4966433" cy="432126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279433" y="-248570"/>
            <a:ext cx="10098807" cy="1507067"/>
          </a:xfrm>
        </p:spPr>
        <p:txBody>
          <a:bodyPr/>
          <a:lstStyle/>
          <a:p>
            <a:pPr algn="ctr"/>
            <a:r>
              <a:rPr lang="fr-FR" b="1" dirty="0" smtClean="0"/>
              <a:t>Laravel </a:t>
            </a:r>
            <a:endParaRPr lang="fr-FR" b="1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037" y="1345722"/>
            <a:ext cx="11049598" cy="4546120"/>
          </a:xfr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279433" y="-248570"/>
            <a:ext cx="10098807" cy="1507067"/>
          </a:xfrm>
        </p:spPr>
        <p:txBody>
          <a:bodyPr/>
          <a:lstStyle/>
          <a:p>
            <a:pPr algn="ctr"/>
            <a:r>
              <a:rPr lang="fr-FR" b="1" dirty="0" smtClean="0"/>
              <a:t>Alpine.js </a:t>
            </a:r>
            <a:endParaRPr lang="fr-FR" b="1" dirty="0"/>
          </a:p>
        </p:txBody>
      </p:sp>
      <p:sp>
        <p:nvSpPr>
          <p:cNvPr id="4" name="AutoShape 4" descr="Alpine.j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fr-FR"/>
          </a:p>
        </p:txBody>
      </p:sp>
      <p:pic>
        <p:nvPicPr>
          <p:cNvPr id="7" name="Espace réservé du contenu 6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2569" y="2377506"/>
            <a:ext cx="10107315" cy="1927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279433" y="-248570"/>
            <a:ext cx="10098807" cy="1507067"/>
          </a:xfrm>
        </p:spPr>
        <p:txBody>
          <a:bodyPr/>
          <a:lstStyle/>
          <a:p>
            <a:pPr algn="ctr"/>
            <a:r>
              <a:rPr lang="fr-FR" b="1" dirty="0" smtClean="0"/>
              <a:t>TAILWIND CSS</a:t>
            </a:r>
            <a:endParaRPr lang="fr-FR" b="1" dirty="0"/>
          </a:p>
        </p:txBody>
      </p:sp>
      <p:sp>
        <p:nvSpPr>
          <p:cNvPr id="4" name="AutoShape 4" descr="Alpine.j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fr-FR"/>
          </a:p>
        </p:txBody>
      </p:sp>
      <p:pic>
        <p:nvPicPr>
          <p:cNvPr id="8" name="Espace réservé du contenu 7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30035" y="1335163"/>
            <a:ext cx="6832810" cy="473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279433" y="-248570"/>
            <a:ext cx="10098807" cy="1507067"/>
          </a:xfrm>
        </p:spPr>
        <p:txBody>
          <a:bodyPr/>
          <a:lstStyle/>
          <a:p>
            <a:pPr algn="ctr"/>
            <a:r>
              <a:rPr lang="fr-FR" b="1" dirty="0" smtClean="0"/>
              <a:t>MYSQL PHPMYADMIN</a:t>
            </a:r>
            <a:endParaRPr lang="fr-FR" b="1" dirty="0"/>
          </a:p>
        </p:txBody>
      </p:sp>
      <p:sp>
        <p:nvSpPr>
          <p:cNvPr id="4" name="AutoShape 4" descr="Alpine.j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fr-FR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4371" y="976896"/>
            <a:ext cx="5340889" cy="5412740"/>
          </a:xfr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279433" y="-248570"/>
            <a:ext cx="10098807" cy="1507067"/>
          </a:xfrm>
        </p:spPr>
        <p:txBody>
          <a:bodyPr/>
          <a:lstStyle/>
          <a:p>
            <a:pPr algn="ctr"/>
            <a:r>
              <a:rPr lang="fr-FR" b="1" dirty="0" err="1" smtClean="0"/>
              <a:t>Hebergement</a:t>
            </a:r>
            <a:r>
              <a:rPr lang="fr-FR" b="1" dirty="0" smtClean="0"/>
              <a:t> sur </a:t>
            </a:r>
            <a:r>
              <a:rPr lang="fr-FR" b="1" dirty="0" err="1" smtClean="0"/>
              <a:t>hostinger</a:t>
            </a:r>
            <a:endParaRPr lang="fr-FR" b="1" dirty="0"/>
          </a:p>
        </p:txBody>
      </p:sp>
      <p:sp>
        <p:nvSpPr>
          <p:cNvPr id="4" name="AutoShape 4" descr="Alpine.j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fr-FR"/>
          </a:p>
        </p:txBody>
      </p:sp>
      <p:pic>
        <p:nvPicPr>
          <p:cNvPr id="6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60375" y="1078302"/>
            <a:ext cx="11469128" cy="527073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23057" y="551611"/>
            <a:ext cx="7795555" cy="719347"/>
          </a:xfrm>
        </p:spPr>
        <p:txBody>
          <a:bodyPr/>
          <a:lstStyle/>
          <a:p>
            <a:r>
              <a:rPr lang="en-US" b="1" dirty="0" smtClean="0">
                <a:solidFill>
                  <a:srgbClr val="FFFF00"/>
                </a:solidFill>
                <a:latin typeface="Cooper Black" panose="0208090404030B020404" pitchFamily="18" charset="0"/>
              </a:rPr>
              <a:t>Plan Detaille</a:t>
            </a:r>
            <a:endParaRPr lang="fr-FR" b="1" dirty="0">
              <a:solidFill>
                <a:srgbClr val="FFFF00"/>
              </a:solidFill>
              <a:latin typeface="Cooper Black" panose="0208090404030B020404" pitchFamily="18" charset="0"/>
            </a:endParaRPr>
          </a:p>
        </p:txBody>
      </p:sp>
      <p:sp>
        <p:nvSpPr>
          <p:cNvPr id="5" name="Titre 1"/>
          <p:cNvSpPr txBox="1"/>
          <p:nvPr/>
        </p:nvSpPr>
        <p:spPr>
          <a:xfrm>
            <a:off x="1729596" y="1575067"/>
            <a:ext cx="7709139" cy="719347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 smtClean="0"/>
              <a:t>        Introduction</a:t>
            </a:r>
            <a:endParaRPr lang="fr-FR" b="1" dirty="0"/>
          </a:p>
        </p:txBody>
      </p:sp>
      <p:sp>
        <p:nvSpPr>
          <p:cNvPr id="6" name="Titre 1"/>
          <p:cNvSpPr txBox="1"/>
          <p:nvPr/>
        </p:nvSpPr>
        <p:spPr>
          <a:xfrm>
            <a:off x="2600865" y="2337039"/>
            <a:ext cx="9294961" cy="719347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 smtClean="0">
                <a:latin typeface="Cooper Black" panose="0208090404030B020404" pitchFamily="18" charset="0"/>
              </a:rPr>
              <a:t> </a:t>
            </a:r>
            <a:r>
              <a:rPr lang="en-US" b="1" dirty="0" smtClean="0"/>
              <a:t>Presentation de   </a:t>
            </a:r>
            <a:r>
              <a:rPr lang="en-US" b="1" dirty="0" err="1" smtClean="0"/>
              <a:t>l’entreprise</a:t>
            </a:r>
            <a:endParaRPr lang="fr-FR" b="1" dirty="0"/>
          </a:p>
        </p:txBody>
      </p:sp>
      <p:sp>
        <p:nvSpPr>
          <p:cNvPr id="7" name="Titre 1"/>
          <p:cNvSpPr txBox="1"/>
          <p:nvPr/>
        </p:nvSpPr>
        <p:spPr>
          <a:xfrm>
            <a:off x="1729597" y="3130010"/>
            <a:ext cx="7795555" cy="719347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 smtClean="0"/>
              <a:t>        </a:t>
            </a:r>
            <a:r>
              <a:rPr lang="en-US" b="1" dirty="0" err="1" smtClean="0"/>
              <a:t>Deroulement</a:t>
            </a:r>
            <a:r>
              <a:rPr lang="en-US" b="1" dirty="0" smtClean="0"/>
              <a:t> du stage</a:t>
            </a:r>
            <a:endParaRPr lang="fr-FR" b="1" dirty="0"/>
          </a:p>
        </p:txBody>
      </p:sp>
      <p:sp>
        <p:nvSpPr>
          <p:cNvPr id="3" name="Flèche droite 2"/>
          <p:cNvSpPr/>
          <p:nvPr/>
        </p:nvSpPr>
        <p:spPr>
          <a:xfrm>
            <a:off x="1768416" y="1762184"/>
            <a:ext cx="871268" cy="422695"/>
          </a:xfrm>
          <a:prstGeom prst="rightArrow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Flèche droite 10"/>
          <p:cNvSpPr/>
          <p:nvPr/>
        </p:nvSpPr>
        <p:spPr>
          <a:xfrm>
            <a:off x="1768416" y="2578818"/>
            <a:ext cx="871268" cy="422695"/>
          </a:xfrm>
          <a:prstGeom prst="rightArrow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Flèche droite 11"/>
          <p:cNvSpPr/>
          <p:nvPr/>
        </p:nvSpPr>
        <p:spPr>
          <a:xfrm>
            <a:off x="1729597" y="3361091"/>
            <a:ext cx="871268" cy="422695"/>
          </a:xfrm>
          <a:prstGeom prst="rightArrow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7" name="Groupe 16"/>
          <p:cNvGrpSpPr/>
          <p:nvPr/>
        </p:nvGrpSpPr>
        <p:grpSpPr>
          <a:xfrm>
            <a:off x="1768416" y="3878844"/>
            <a:ext cx="7963770" cy="719347"/>
            <a:chOff x="1729597" y="3966547"/>
            <a:chExt cx="7963770" cy="719347"/>
          </a:xfrm>
        </p:grpSpPr>
        <p:sp>
          <p:nvSpPr>
            <p:cNvPr id="8" name="Titre 1"/>
            <p:cNvSpPr txBox="1"/>
            <p:nvPr/>
          </p:nvSpPr>
          <p:spPr>
            <a:xfrm>
              <a:off x="1897812" y="3966547"/>
              <a:ext cx="7795555" cy="719347"/>
            </a:xfrm>
            <a:prstGeom prst="rect">
              <a:avLst/>
            </a:prstGeom>
            <a:effectLst/>
          </p:spPr>
          <p:txBody>
            <a:bodyPr vert="horz" lIns="91440" tIns="45720" rIns="91440" bIns="45720" rtlCol="0" anchor="b">
              <a:normAutofit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3600" b="0" kern="1200" cap="all">
                  <a:ln w="3175" cmpd="sng">
                    <a:noFill/>
                  </a:ln>
                  <a:solidFill>
                    <a:schemeClr val="tx1"/>
                  </a:solidFill>
                  <a:effectLst/>
                  <a:latin typeface="+mj-lt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b="1" dirty="0" smtClean="0">
                  <a:latin typeface="Cooper Black" panose="0208090404030B020404" pitchFamily="18" charset="0"/>
                </a:rPr>
                <a:t>        </a:t>
              </a:r>
              <a:r>
                <a:rPr lang="en-US" b="1" dirty="0" err="1" smtClean="0"/>
                <a:t>Developpement</a:t>
              </a:r>
              <a:r>
                <a:rPr lang="en-US" b="1" dirty="0" smtClean="0"/>
                <a:t> du theme</a:t>
              </a:r>
              <a:endParaRPr lang="fr-FR" b="1" dirty="0"/>
            </a:p>
          </p:txBody>
        </p:sp>
        <p:sp>
          <p:nvSpPr>
            <p:cNvPr id="13" name="Flèche droite 12"/>
            <p:cNvSpPr/>
            <p:nvPr/>
          </p:nvSpPr>
          <p:spPr>
            <a:xfrm>
              <a:off x="1729597" y="4148585"/>
              <a:ext cx="871268" cy="422695"/>
            </a:xfrm>
            <a:prstGeom prst="rightArrow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4" name="Groupe 3"/>
          <p:cNvGrpSpPr/>
          <p:nvPr/>
        </p:nvGrpSpPr>
        <p:grpSpPr>
          <a:xfrm>
            <a:off x="1729596" y="5412597"/>
            <a:ext cx="7795555" cy="719347"/>
            <a:chOff x="1669211" y="4799878"/>
            <a:chExt cx="7795555" cy="719347"/>
          </a:xfrm>
        </p:grpSpPr>
        <p:sp>
          <p:nvSpPr>
            <p:cNvPr id="9" name="Titre 1"/>
            <p:cNvSpPr txBox="1"/>
            <p:nvPr/>
          </p:nvSpPr>
          <p:spPr>
            <a:xfrm>
              <a:off x="1669211" y="4799878"/>
              <a:ext cx="7795555" cy="719347"/>
            </a:xfrm>
            <a:prstGeom prst="rect">
              <a:avLst/>
            </a:prstGeom>
            <a:effectLst/>
          </p:spPr>
          <p:txBody>
            <a:bodyPr vert="horz" lIns="91440" tIns="45720" rIns="91440" bIns="45720" rtlCol="0" anchor="b">
              <a:normAutofit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3600" b="0" kern="1200" cap="all">
                  <a:ln w="3175" cmpd="sng">
                    <a:noFill/>
                  </a:ln>
                  <a:solidFill>
                    <a:schemeClr val="tx1"/>
                  </a:solidFill>
                  <a:effectLst/>
                  <a:latin typeface="+mj-lt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b="1" dirty="0" smtClean="0"/>
                <a:t>        Conclusion</a:t>
              </a:r>
              <a:endParaRPr lang="fr-FR" b="1" dirty="0"/>
            </a:p>
          </p:txBody>
        </p:sp>
        <p:sp>
          <p:nvSpPr>
            <p:cNvPr id="14" name="Flèche droite 13"/>
            <p:cNvSpPr/>
            <p:nvPr/>
          </p:nvSpPr>
          <p:spPr>
            <a:xfrm>
              <a:off x="1708031" y="4948205"/>
              <a:ext cx="871268" cy="422695"/>
            </a:xfrm>
            <a:prstGeom prst="rightArrow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0" name="Groupe 9"/>
          <p:cNvGrpSpPr/>
          <p:nvPr/>
        </p:nvGrpSpPr>
        <p:grpSpPr>
          <a:xfrm>
            <a:off x="1768416" y="4588414"/>
            <a:ext cx="8600535" cy="719347"/>
            <a:chOff x="1708031" y="4399294"/>
            <a:chExt cx="8096009" cy="719347"/>
          </a:xfrm>
        </p:grpSpPr>
        <p:sp>
          <p:nvSpPr>
            <p:cNvPr id="15" name="Titre 1"/>
            <p:cNvSpPr txBox="1"/>
            <p:nvPr/>
          </p:nvSpPr>
          <p:spPr>
            <a:xfrm>
              <a:off x="2008485" y="4399294"/>
              <a:ext cx="7795555" cy="719347"/>
            </a:xfrm>
            <a:prstGeom prst="rect">
              <a:avLst/>
            </a:prstGeom>
            <a:effectLst/>
          </p:spPr>
          <p:txBody>
            <a:bodyPr vert="horz" lIns="91440" tIns="45720" rIns="91440" bIns="45720" rtlCol="0" anchor="b">
              <a:normAutofit fontScale="85000" lnSpcReduction="10000"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3600" b="0" kern="1200" cap="all">
                  <a:ln w="3175" cmpd="sng">
                    <a:noFill/>
                  </a:ln>
                  <a:solidFill>
                    <a:schemeClr val="tx1"/>
                  </a:solidFill>
                  <a:effectLst/>
                  <a:latin typeface="+mj-lt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b="1" dirty="0" smtClean="0">
                  <a:latin typeface="Cooper Black" panose="0208090404030B020404" pitchFamily="18" charset="0"/>
                </a:rPr>
                <a:t>        </a:t>
              </a:r>
              <a:r>
                <a:rPr lang="en-US" b="1" dirty="0" err="1" smtClean="0"/>
                <a:t>Remarques</a:t>
              </a:r>
              <a:r>
                <a:rPr lang="en-US" b="1" dirty="0" smtClean="0"/>
                <a:t> et </a:t>
              </a:r>
              <a:r>
                <a:rPr lang="en-US" b="1" dirty="0" err="1" smtClean="0"/>
                <a:t>recommandations</a:t>
              </a:r>
              <a:endParaRPr lang="fr-FR" b="1" dirty="0"/>
            </a:p>
          </p:txBody>
        </p:sp>
        <p:sp>
          <p:nvSpPr>
            <p:cNvPr id="16" name="Flèche droite 15"/>
            <p:cNvSpPr/>
            <p:nvPr/>
          </p:nvSpPr>
          <p:spPr>
            <a:xfrm>
              <a:off x="1708031" y="4626870"/>
              <a:ext cx="871268" cy="422695"/>
            </a:xfrm>
            <a:prstGeom prst="rightArrow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glitter pattern="hexago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2" presetClass="entr" presetSubtype="0" fill="hold" grpId="1" nodeType="click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2" presetClass="entr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2" presetClass="entr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42" presetClass="entr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42" presetClass="entr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42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42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42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5" grpId="0"/>
      <p:bldP spid="5" grpId="1"/>
      <p:bldP spid="6" grpId="0"/>
      <p:bldP spid="6" grpId="1"/>
      <p:bldP spid="7" grpId="0"/>
      <p:bldP spid="7" grpId="1"/>
      <p:bldP spid="3" grpId="0" animBg="1"/>
      <p:bldP spid="3" grpId="1" animBg="1"/>
      <p:bldP spid="11" grpId="0" animBg="1"/>
      <p:bldP spid="11" grpId="1" animBg="1"/>
      <p:bldP spid="12" grpId="0" animBg="1"/>
      <p:bldP spid="12" grpId="1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279433" y="-248570"/>
            <a:ext cx="10098807" cy="1507067"/>
          </a:xfrm>
        </p:spPr>
        <p:txBody>
          <a:bodyPr/>
          <a:lstStyle/>
          <a:p>
            <a:pPr algn="ctr"/>
            <a:r>
              <a:rPr lang="fr-FR" b="1" dirty="0" err="1" smtClean="0"/>
              <a:t>Hebergement</a:t>
            </a:r>
            <a:r>
              <a:rPr lang="fr-FR" b="1" dirty="0" smtClean="0"/>
              <a:t> sur </a:t>
            </a:r>
            <a:r>
              <a:rPr lang="fr-FR" b="1" dirty="0" err="1" smtClean="0"/>
              <a:t>github</a:t>
            </a:r>
            <a:endParaRPr lang="fr-FR" b="1" dirty="0"/>
          </a:p>
        </p:txBody>
      </p:sp>
      <p:sp>
        <p:nvSpPr>
          <p:cNvPr id="4" name="AutoShape 4" descr="Alpine.j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fr-FR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60706" y="1380226"/>
            <a:ext cx="11171219" cy="516588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279433" y="-248570"/>
            <a:ext cx="10098807" cy="1507067"/>
          </a:xfrm>
        </p:spPr>
        <p:txBody>
          <a:bodyPr/>
          <a:lstStyle/>
          <a:p>
            <a:pPr algn="ctr"/>
            <a:r>
              <a:rPr lang="fr-FR" b="1" dirty="0" smtClean="0"/>
              <a:t>Application accessible via le lien:</a:t>
            </a:r>
            <a:endParaRPr lang="fr-FR" b="1" dirty="0"/>
          </a:p>
        </p:txBody>
      </p:sp>
      <p:sp>
        <p:nvSpPr>
          <p:cNvPr id="4" name="AutoShape 4" descr="Alpine.j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908499" y="1923691"/>
            <a:ext cx="9141275" cy="2334244"/>
          </a:xfrm>
        </p:spPr>
        <p:txBody>
          <a:bodyPr>
            <a:normAutofit/>
          </a:bodyPr>
          <a:lstStyle/>
          <a:p>
            <a:r>
              <a:rPr lang="fr-FR" sz="2800" dirty="0" smtClean="0">
                <a:solidFill>
                  <a:schemeClr val="tx1"/>
                </a:solidFill>
              </a:rPr>
              <a:t>           https://campuspay.evendeco.com</a:t>
            </a:r>
            <a:endParaRPr lang="fr-FR" sz="28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2" presetClass="emph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animRot by="120000">
                                      <p:cBhvr>
                                        <p:cTn id="1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279433" y="-248570"/>
            <a:ext cx="10098807" cy="1507067"/>
          </a:xfrm>
        </p:spPr>
        <p:txBody>
          <a:bodyPr/>
          <a:lstStyle/>
          <a:p>
            <a:pPr algn="ctr"/>
            <a:r>
              <a:rPr lang="fr-FR" b="1" dirty="0" smtClean="0"/>
              <a:t>CONCLUSSION</a:t>
            </a:r>
            <a:endParaRPr lang="fr-FR" b="1" dirty="0"/>
          </a:p>
        </p:txBody>
      </p:sp>
      <p:sp>
        <p:nvSpPr>
          <p:cNvPr id="4" name="AutoShape 4" descr="Alpine.j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908499" y="1923691"/>
            <a:ext cx="9141275" cy="2334244"/>
          </a:xfrm>
        </p:spPr>
        <p:txBody>
          <a:bodyPr>
            <a:normAutofit/>
          </a:bodyPr>
          <a:lstStyle/>
          <a:p>
            <a:r>
              <a:rPr lang="fr-FR" sz="2800" dirty="0" smtClean="0">
                <a:solidFill>
                  <a:schemeClr val="tx1"/>
                </a:solidFill>
              </a:rPr>
              <a:t>           </a:t>
            </a:r>
            <a:endParaRPr lang="fr-FR" sz="2800" dirty="0">
              <a:solidFill>
                <a:schemeClr val="tx1"/>
              </a:solidFill>
            </a:endParaRPr>
          </a:p>
        </p:txBody>
      </p:sp>
      <p:sp>
        <p:nvSpPr>
          <p:cNvPr id="8" name="Pensées 7"/>
          <p:cNvSpPr/>
          <p:nvPr/>
        </p:nvSpPr>
        <p:spPr>
          <a:xfrm>
            <a:off x="1915065" y="1095555"/>
            <a:ext cx="7694762" cy="4571999"/>
          </a:xfrm>
          <a:prstGeom prst="cloudCallout">
            <a:avLst/>
          </a:prstGeom>
          <a:solidFill>
            <a:schemeClr val="tx1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fr-FR" altLang="en-US" sz="2000" b="1" dirty="0" smtClean="0">
                <a:solidFill>
                  <a:schemeClr val="tx2"/>
                </a:solidFill>
                <a:latin typeface="+mj-lt"/>
              </a:rPr>
              <a:t>Un grand merci a l’Ecole </a:t>
            </a:r>
            <a:r>
              <a:rPr lang="fr-FR" altLang="en-US" sz="2000" b="1" dirty="0" err="1" smtClean="0">
                <a:solidFill>
                  <a:schemeClr val="tx2"/>
                </a:solidFill>
                <a:latin typeface="+mj-lt"/>
              </a:rPr>
              <a:t>Superieur</a:t>
            </a:r>
            <a:r>
              <a:rPr lang="fr-FR" altLang="en-US" sz="2000" b="1" dirty="0" smtClean="0">
                <a:solidFill>
                  <a:schemeClr val="tx2"/>
                </a:solidFill>
                <a:latin typeface="+mj-lt"/>
              </a:rPr>
              <a:t> La Canadienne  pour le soutien, qui transforme chaque </a:t>
            </a:r>
            <a:r>
              <a:rPr lang="fr-FR" altLang="en-US" sz="2000" b="1" dirty="0" err="1" smtClean="0">
                <a:solidFill>
                  <a:schemeClr val="tx2"/>
                </a:solidFill>
                <a:latin typeface="+mj-lt"/>
              </a:rPr>
              <a:t>idé</a:t>
            </a:r>
            <a:r>
              <a:rPr lang="en-US" altLang="en-US" sz="2000" b="1" dirty="0" smtClean="0">
                <a:solidFill>
                  <a:schemeClr val="tx2"/>
                </a:solidFill>
                <a:latin typeface="+mj-lt"/>
              </a:rPr>
              <a:t>e </a:t>
            </a:r>
            <a:r>
              <a:rPr lang="en-US" altLang="en-US" sz="2000" b="1" dirty="0" err="1" smtClean="0">
                <a:solidFill>
                  <a:schemeClr val="tx2"/>
                </a:solidFill>
                <a:latin typeface="+mj-lt"/>
              </a:rPr>
              <a:t>en</a:t>
            </a:r>
            <a:r>
              <a:rPr lang="en-US" altLang="en-US" sz="2000" b="1" dirty="0" smtClean="0">
                <a:solidFill>
                  <a:schemeClr val="tx2"/>
                </a:solidFill>
                <a:latin typeface="+mj-lt"/>
              </a:rPr>
              <a:t> un success et </a:t>
            </a:r>
            <a:r>
              <a:rPr lang="en-US" altLang="en-US" sz="2000" b="1" dirty="0" err="1" smtClean="0">
                <a:solidFill>
                  <a:schemeClr val="tx2"/>
                </a:solidFill>
                <a:latin typeface="+mj-lt"/>
              </a:rPr>
              <a:t>d’avoir</a:t>
            </a:r>
            <a:r>
              <a:rPr lang="en-US" altLang="en-US" sz="2000" b="1" dirty="0" smtClean="0">
                <a:solidFill>
                  <a:schemeClr val="tx2"/>
                </a:solidFill>
                <a:latin typeface="+mj-lt"/>
              </a:rPr>
              <a:t> respecter son slogan qui </a:t>
            </a:r>
            <a:r>
              <a:rPr lang="en-US" altLang="en-US" sz="2000" b="1" dirty="0" err="1" smtClean="0">
                <a:solidFill>
                  <a:schemeClr val="tx2"/>
                </a:solidFill>
                <a:latin typeface="+mj-lt"/>
              </a:rPr>
              <a:t>est</a:t>
            </a:r>
            <a:r>
              <a:rPr lang="en-US" altLang="en-US" sz="2000" b="1" dirty="0" smtClean="0">
                <a:solidFill>
                  <a:schemeClr val="tx2"/>
                </a:solidFill>
                <a:latin typeface="+mj-lt"/>
              </a:rPr>
              <a:t>( un </a:t>
            </a:r>
            <a:r>
              <a:rPr lang="en-US" altLang="en-US" sz="2000" b="1" dirty="0" err="1" smtClean="0">
                <a:solidFill>
                  <a:schemeClr val="tx2"/>
                </a:solidFill>
                <a:latin typeface="+mj-lt"/>
              </a:rPr>
              <a:t>etudiant</a:t>
            </a:r>
            <a:r>
              <a:rPr lang="en-US" altLang="en-US" sz="2000" b="1" dirty="0" smtClean="0">
                <a:solidFill>
                  <a:schemeClr val="tx2"/>
                </a:solidFill>
                <a:latin typeface="+mj-lt"/>
              </a:rPr>
              <a:t>, un </a:t>
            </a:r>
            <a:r>
              <a:rPr lang="en-US" altLang="en-US" sz="2000" b="1" dirty="0" err="1" smtClean="0">
                <a:solidFill>
                  <a:schemeClr val="tx2"/>
                </a:solidFill>
                <a:latin typeface="+mj-lt"/>
              </a:rPr>
              <a:t>projet</a:t>
            </a:r>
            <a:r>
              <a:rPr lang="en-US" altLang="en-US" sz="2000" b="1" dirty="0" smtClean="0">
                <a:solidFill>
                  <a:schemeClr val="tx2"/>
                </a:solidFill>
                <a:latin typeface="+mj-lt"/>
              </a:rPr>
              <a:t>, </a:t>
            </a:r>
            <a:r>
              <a:rPr lang="en-US" altLang="en-US" sz="2000" b="1" dirty="0" err="1" smtClean="0">
                <a:solidFill>
                  <a:schemeClr val="tx2"/>
                </a:solidFill>
                <a:latin typeface="+mj-lt"/>
              </a:rPr>
              <a:t>une</a:t>
            </a:r>
            <a:r>
              <a:rPr lang="en-US" altLang="en-US" sz="2000" b="1" dirty="0" smtClean="0">
                <a:solidFill>
                  <a:schemeClr val="tx2"/>
                </a:solidFill>
                <a:latin typeface="+mj-lt"/>
              </a:rPr>
              <a:t> </a:t>
            </a:r>
            <a:r>
              <a:rPr lang="en-US" altLang="en-US" sz="2000" b="1" dirty="0" err="1" smtClean="0">
                <a:solidFill>
                  <a:schemeClr val="tx2"/>
                </a:solidFill>
                <a:latin typeface="+mj-lt"/>
              </a:rPr>
              <a:t>entreprise</a:t>
            </a:r>
            <a:r>
              <a:rPr lang="en-US" altLang="en-US" sz="2000" b="1" dirty="0" smtClean="0">
                <a:solidFill>
                  <a:schemeClr val="tx2"/>
                </a:solidFill>
                <a:latin typeface="+mj-lt"/>
              </a:rPr>
              <a:t> et un </a:t>
            </a:r>
            <a:r>
              <a:rPr lang="en-US" altLang="en-US" sz="2000" b="1" dirty="0" err="1" smtClean="0">
                <a:solidFill>
                  <a:schemeClr val="tx2"/>
                </a:solidFill>
                <a:latin typeface="+mj-lt"/>
              </a:rPr>
              <a:t>suivie</a:t>
            </a:r>
            <a:r>
              <a:rPr lang="en-US" altLang="en-US" sz="2000" b="1" dirty="0" smtClean="0">
                <a:solidFill>
                  <a:schemeClr val="tx2"/>
                </a:solidFill>
                <a:latin typeface="+mj-lt"/>
              </a:rPr>
              <a:t>) tout au long de </a:t>
            </a:r>
            <a:r>
              <a:rPr lang="en-US" altLang="en-US" sz="2000" b="1" dirty="0" err="1" smtClean="0">
                <a:solidFill>
                  <a:schemeClr val="tx2"/>
                </a:solidFill>
                <a:latin typeface="+mj-lt"/>
              </a:rPr>
              <a:t>cette</a:t>
            </a:r>
            <a:r>
              <a:rPr lang="en-US" altLang="en-US" sz="2000" b="1" dirty="0" smtClean="0">
                <a:solidFill>
                  <a:schemeClr val="tx2"/>
                </a:solidFill>
                <a:latin typeface="+mj-lt"/>
              </a:rPr>
              <a:t> experience</a:t>
            </a:r>
            <a:endParaRPr lang="fr-FR" altLang="en-US" sz="2000" b="1" dirty="0">
              <a:solidFill>
                <a:schemeClr val="tx2"/>
              </a:solidFill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3" grpId="0" build="p"/>
      <p:bldP spid="8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871932" y="1742534"/>
            <a:ext cx="8721304" cy="3096883"/>
          </a:xfrm>
        </p:spPr>
        <p:txBody>
          <a:bodyPr>
            <a:noAutofit/>
          </a:bodyPr>
          <a:lstStyle/>
          <a:p>
            <a:pPr algn="ctr"/>
            <a:r>
              <a:rPr lang="fr-FR" sz="6600" b="1" dirty="0" smtClean="0"/>
              <a:t>Merci pour votre aimable attention!</a:t>
            </a:r>
            <a:endParaRPr lang="fr-FR" sz="6600" b="1" dirty="0"/>
          </a:p>
        </p:txBody>
      </p:sp>
      <p:sp>
        <p:nvSpPr>
          <p:cNvPr id="4" name="AutoShape 4" descr="Alpine.j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908499" y="1923691"/>
            <a:ext cx="9141275" cy="2334244"/>
          </a:xfrm>
        </p:spPr>
        <p:txBody>
          <a:bodyPr>
            <a:normAutofit/>
          </a:bodyPr>
          <a:lstStyle/>
          <a:p>
            <a:r>
              <a:rPr lang="fr-FR" sz="2800" dirty="0" smtClean="0">
                <a:solidFill>
                  <a:schemeClr val="tx1"/>
                </a:solidFill>
              </a:rPr>
              <a:t>           </a:t>
            </a:r>
            <a:endParaRPr lang="fr-FR" sz="28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1"/>
          <p:cNvSpPr txBox="1"/>
          <p:nvPr/>
        </p:nvSpPr>
        <p:spPr>
          <a:xfrm>
            <a:off x="1423058" y="4795807"/>
            <a:ext cx="7795555" cy="719347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fr-FR" b="1" dirty="0"/>
          </a:p>
        </p:txBody>
      </p:sp>
      <p:grpSp>
        <p:nvGrpSpPr>
          <p:cNvPr id="15" name="Groupe 14"/>
          <p:cNvGrpSpPr/>
          <p:nvPr/>
        </p:nvGrpSpPr>
        <p:grpSpPr>
          <a:xfrm>
            <a:off x="2596553" y="379562"/>
            <a:ext cx="7358332" cy="5046453"/>
            <a:chOff x="2363639" y="603849"/>
            <a:chExt cx="7358332" cy="5046453"/>
          </a:xfrm>
        </p:grpSpPr>
        <p:sp>
          <p:nvSpPr>
            <p:cNvPr id="16" name="Pensées 15"/>
            <p:cNvSpPr/>
            <p:nvPr/>
          </p:nvSpPr>
          <p:spPr>
            <a:xfrm>
              <a:off x="2363639" y="603849"/>
              <a:ext cx="7358332" cy="5046453"/>
            </a:xfrm>
            <a:prstGeom prst="cloudCallou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" name="ZoneTexte 16"/>
            <p:cNvSpPr txBox="1"/>
            <p:nvPr/>
          </p:nvSpPr>
          <p:spPr>
            <a:xfrm>
              <a:off x="3623094" y="1949570"/>
              <a:ext cx="4623759" cy="175432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smtClean="0">
                  <a:solidFill>
                    <a:srgbClr val="92D050"/>
                  </a:solidFill>
                  <a:latin typeface="Cooper Black" panose="0208090404030B020404" pitchFamily="18" charset="0"/>
                </a:rPr>
                <a:t>PRESENTATION</a:t>
              </a:r>
              <a:endParaRPr lang="en-US" sz="3600" b="1" dirty="0" smtClean="0">
                <a:solidFill>
                  <a:srgbClr val="92D050"/>
                </a:solidFill>
                <a:latin typeface="Cooper Black" panose="0208090404030B020404" pitchFamily="18" charset="0"/>
              </a:endParaRPr>
            </a:p>
            <a:p>
              <a:pPr algn="ctr"/>
              <a:r>
                <a:rPr lang="en-US" sz="3600" b="1" dirty="0" smtClean="0">
                  <a:solidFill>
                    <a:srgbClr val="92D050"/>
                  </a:solidFill>
                  <a:latin typeface="Cooper Black" panose="0208090404030B020404" pitchFamily="18" charset="0"/>
                </a:rPr>
                <a:t> DE L’ENTREPRISE</a:t>
              </a:r>
              <a:endParaRPr lang="fr-FR" sz="4000" b="1" dirty="0">
                <a:solidFill>
                  <a:srgbClr val="92D050"/>
                </a:solidFill>
                <a:latin typeface="Cooper Black" panose="0208090404030B020404" pitchFamily="18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 nodePh="1">
                                  <p:stCondLst>
                                    <p:cond delay="10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164415" y="2791444"/>
            <a:ext cx="7536762" cy="702253"/>
          </a:xfrm>
        </p:spPr>
        <p:txBody>
          <a:bodyPr/>
          <a:lstStyle/>
          <a:p>
            <a:r>
              <a:rPr lang="en-US" dirty="0" err="1" smtClean="0">
                <a:solidFill>
                  <a:schemeClr val="tx1"/>
                </a:solidFill>
              </a:rPr>
              <a:t>Année</a:t>
            </a:r>
            <a:r>
              <a:rPr lang="en-US" dirty="0" smtClean="0">
                <a:solidFill>
                  <a:schemeClr val="tx1"/>
                </a:solidFill>
              </a:rPr>
              <a:t> de creation: 2022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4" name="Sous-titre 2"/>
          <p:cNvSpPr txBox="1"/>
          <p:nvPr/>
        </p:nvSpPr>
        <p:spPr>
          <a:xfrm>
            <a:off x="1164415" y="1951807"/>
            <a:ext cx="7536762" cy="70225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1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tx1"/>
                </a:solidFill>
              </a:rPr>
              <a:t>Nom de </a:t>
            </a:r>
            <a:r>
              <a:rPr lang="en-US" dirty="0" err="1" smtClean="0">
                <a:solidFill>
                  <a:schemeClr val="tx1"/>
                </a:solidFill>
              </a:rPr>
              <a:t>l’entreprise</a:t>
            </a:r>
            <a:r>
              <a:rPr lang="en-US" dirty="0" smtClean="0">
                <a:solidFill>
                  <a:schemeClr val="tx1"/>
                </a:solidFill>
              </a:rPr>
              <a:t>: ECOLE SUPERIEURE LA CANADIENNE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5" name="Sous-titre 2"/>
          <p:cNvSpPr txBox="1"/>
          <p:nvPr/>
        </p:nvSpPr>
        <p:spPr>
          <a:xfrm>
            <a:off x="1164415" y="3631081"/>
            <a:ext cx="7536762" cy="702253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1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>
                <a:solidFill>
                  <a:schemeClr val="tx1"/>
                </a:solidFill>
              </a:rPr>
              <a:t>Localisation</a:t>
            </a:r>
            <a:r>
              <a:rPr lang="en-US" dirty="0" smtClean="0">
                <a:solidFill>
                  <a:schemeClr val="tx1"/>
                </a:solidFill>
              </a:rPr>
              <a:t>: </a:t>
            </a:r>
            <a:r>
              <a:rPr lang="en-US" dirty="0" err="1" smtClean="0">
                <a:solidFill>
                  <a:schemeClr val="tx1"/>
                </a:solidFill>
              </a:rPr>
              <a:t>Bafoussam</a:t>
            </a:r>
            <a:r>
              <a:rPr lang="en-US" dirty="0" smtClean="0">
                <a:solidFill>
                  <a:schemeClr val="tx1"/>
                </a:solidFill>
              </a:rPr>
              <a:t>(DJELENG </a:t>
            </a:r>
            <a:r>
              <a:rPr lang="en-US" dirty="0" smtClean="0">
                <a:solidFill>
                  <a:schemeClr val="tx1"/>
                </a:solidFill>
              </a:rPr>
              <a:t>4) entre CCA BANK et Marche B </a:t>
            </a:r>
            <a:endParaRPr lang="fr-FR" dirty="0">
              <a:solidFill>
                <a:schemeClr val="tx1"/>
              </a:solidFill>
            </a:endParaRPr>
          </a:p>
        </p:txBody>
      </p:sp>
      <p:grpSp>
        <p:nvGrpSpPr>
          <p:cNvPr id="8" name="Groupe 7"/>
          <p:cNvGrpSpPr/>
          <p:nvPr/>
        </p:nvGrpSpPr>
        <p:grpSpPr>
          <a:xfrm>
            <a:off x="1265132" y="149366"/>
            <a:ext cx="9716293" cy="1414733"/>
            <a:chOff x="951630" y="1175749"/>
            <a:chExt cx="9716293" cy="1414733"/>
          </a:xfrm>
        </p:grpSpPr>
        <p:sp>
          <p:nvSpPr>
            <p:cNvPr id="6" name="Parchemin horizontal 5"/>
            <p:cNvSpPr/>
            <p:nvPr/>
          </p:nvSpPr>
          <p:spPr>
            <a:xfrm>
              <a:off x="951630" y="1175749"/>
              <a:ext cx="9575320" cy="1414733"/>
            </a:xfrm>
            <a:prstGeom prst="horizontalScroll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" name="ZoneTexte 6"/>
            <p:cNvSpPr txBox="1"/>
            <p:nvPr/>
          </p:nvSpPr>
          <p:spPr>
            <a:xfrm>
              <a:off x="1428881" y="1512830"/>
              <a:ext cx="9239042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92D050"/>
                  </a:solidFill>
                  <a:latin typeface="Cooper Black" panose="0208090404030B020404" pitchFamily="18" charset="0"/>
                </a:rPr>
                <a:t>PRESENTATION DE L’ENTREPRISE</a:t>
              </a:r>
              <a:endParaRPr lang="fr-FR" sz="3600" dirty="0">
                <a:solidFill>
                  <a:srgbClr val="92D050"/>
                </a:solidFill>
                <a:latin typeface="Cooper Black" panose="0208090404030B020404" pitchFamily="18" charset="0"/>
              </a:endParaRPr>
            </a:p>
          </p:txBody>
        </p:sp>
      </p:grpSp>
      <p:sp>
        <p:nvSpPr>
          <p:cNvPr id="2" name="Flèche droite 1"/>
          <p:cNvSpPr/>
          <p:nvPr/>
        </p:nvSpPr>
        <p:spPr>
          <a:xfrm>
            <a:off x="626740" y="2129032"/>
            <a:ext cx="557766" cy="45719"/>
          </a:xfrm>
          <a:prstGeom prst="rightArrow">
            <a:avLst/>
          </a:prstGeom>
          <a:solidFill>
            <a:srgbClr val="92D050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Flèche droite 8"/>
          <p:cNvSpPr/>
          <p:nvPr/>
        </p:nvSpPr>
        <p:spPr>
          <a:xfrm>
            <a:off x="626740" y="3018908"/>
            <a:ext cx="557766" cy="45719"/>
          </a:xfrm>
          <a:prstGeom prst="rightArrow">
            <a:avLst/>
          </a:prstGeom>
          <a:solidFill>
            <a:srgbClr val="92D050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Flèche droite 9"/>
          <p:cNvSpPr/>
          <p:nvPr/>
        </p:nvSpPr>
        <p:spPr>
          <a:xfrm flipV="1">
            <a:off x="626740" y="3858544"/>
            <a:ext cx="557766" cy="50239"/>
          </a:xfrm>
          <a:prstGeom prst="rightArrow">
            <a:avLst/>
          </a:prstGeom>
          <a:solidFill>
            <a:srgbClr val="92D050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1"/>
          <p:cNvSpPr txBox="1"/>
          <p:nvPr/>
        </p:nvSpPr>
        <p:spPr>
          <a:xfrm>
            <a:off x="1423058" y="4795807"/>
            <a:ext cx="7795555" cy="719347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fr-FR" b="1" dirty="0"/>
          </a:p>
        </p:txBody>
      </p:sp>
      <p:grpSp>
        <p:nvGrpSpPr>
          <p:cNvPr id="15" name="Groupe 14"/>
          <p:cNvGrpSpPr/>
          <p:nvPr/>
        </p:nvGrpSpPr>
        <p:grpSpPr>
          <a:xfrm>
            <a:off x="2445589" y="198407"/>
            <a:ext cx="7358332" cy="5046453"/>
            <a:chOff x="2255807" y="224287"/>
            <a:chExt cx="7358332" cy="5046453"/>
          </a:xfrm>
        </p:grpSpPr>
        <p:sp>
          <p:nvSpPr>
            <p:cNvPr id="16" name="Pensées 15"/>
            <p:cNvSpPr/>
            <p:nvPr/>
          </p:nvSpPr>
          <p:spPr>
            <a:xfrm>
              <a:off x="2255807" y="224287"/>
              <a:ext cx="7358332" cy="5046453"/>
            </a:xfrm>
            <a:prstGeom prst="cloudCallou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" name="ZoneTexte 16"/>
            <p:cNvSpPr txBox="1"/>
            <p:nvPr/>
          </p:nvSpPr>
          <p:spPr>
            <a:xfrm>
              <a:off x="3623094" y="1949570"/>
              <a:ext cx="4623759" cy="120032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smtClean="0">
                  <a:solidFill>
                    <a:srgbClr val="92D050"/>
                  </a:solidFill>
                  <a:latin typeface="Cooper Black" panose="0208090404030B020404" pitchFamily="18" charset="0"/>
                </a:rPr>
                <a:t>DEROULEMENT DU STAGE</a:t>
              </a:r>
              <a:endParaRPr lang="fr-FR" sz="4000" b="1" dirty="0">
                <a:solidFill>
                  <a:srgbClr val="92D050"/>
                </a:solidFill>
                <a:latin typeface="Cooper Black" panose="0208090404030B020404" pitchFamily="18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 nodePh="1">
                                  <p:stCondLst>
                                    <p:cond delay="10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625155" y="-67734"/>
            <a:ext cx="8534400" cy="1507067"/>
          </a:xfrm>
        </p:spPr>
        <p:txBody>
          <a:bodyPr/>
          <a:lstStyle/>
          <a:p>
            <a:r>
              <a:rPr lang="en-US" b="1" dirty="0" smtClean="0"/>
              <a:t>DEROULEMENT DU STAGE</a:t>
            </a:r>
            <a:endParaRPr lang="fr-FR" b="1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14032" y="1439501"/>
            <a:ext cx="5473032" cy="5091800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8491" y="1278845"/>
            <a:ext cx="5370260" cy="509180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668287" y="155276"/>
            <a:ext cx="8534400" cy="1507067"/>
          </a:xfrm>
        </p:spPr>
        <p:txBody>
          <a:bodyPr/>
          <a:lstStyle/>
          <a:p>
            <a:endParaRPr lang="fr-FR" b="1" dirty="0"/>
          </a:p>
        </p:txBody>
      </p:sp>
      <p:grpSp>
        <p:nvGrpSpPr>
          <p:cNvPr id="4" name="Groupe 3"/>
          <p:cNvGrpSpPr/>
          <p:nvPr/>
        </p:nvGrpSpPr>
        <p:grpSpPr>
          <a:xfrm>
            <a:off x="1923691" y="321892"/>
            <a:ext cx="8416128" cy="1340451"/>
            <a:chOff x="951630" y="1175749"/>
            <a:chExt cx="9575320" cy="1414733"/>
          </a:xfrm>
        </p:grpSpPr>
        <p:sp>
          <p:nvSpPr>
            <p:cNvPr id="5" name="Parchemin horizontal 4"/>
            <p:cNvSpPr/>
            <p:nvPr/>
          </p:nvSpPr>
          <p:spPr>
            <a:xfrm>
              <a:off x="951630" y="1175749"/>
              <a:ext cx="9575320" cy="1414733"/>
            </a:xfrm>
            <a:prstGeom prst="horizontalScroll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" name="ZoneTexte 5"/>
            <p:cNvSpPr txBox="1"/>
            <p:nvPr/>
          </p:nvSpPr>
          <p:spPr>
            <a:xfrm>
              <a:off x="2149732" y="1362652"/>
              <a:ext cx="7403486" cy="87704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4800" b="1" dirty="0" smtClean="0">
                  <a:solidFill>
                    <a:srgbClr val="92D050"/>
                  </a:solidFill>
                  <a:latin typeface="Cooper Black" panose="0208090404030B020404" pitchFamily="18" charset="0"/>
                </a:rPr>
                <a:t>ACTIVITES MENES</a:t>
              </a:r>
              <a:endParaRPr lang="fr-FR" sz="4800" dirty="0">
                <a:solidFill>
                  <a:srgbClr val="92D050"/>
                </a:solidFill>
                <a:latin typeface="Cooper Black" panose="0208090404030B020404" pitchFamily="18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14068" y="155276"/>
            <a:ext cx="10788619" cy="1507067"/>
          </a:xfrm>
        </p:spPr>
        <p:txBody>
          <a:bodyPr/>
          <a:lstStyle/>
          <a:p>
            <a:pPr algn="ctr"/>
            <a:r>
              <a:rPr lang="en-US" b="1" dirty="0" smtClean="0"/>
              <a:t>Blog VIA LE CMS WORDPRESS</a:t>
            </a:r>
            <a:endParaRPr lang="fr-FR" b="1" dirty="0"/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9343" y="1461652"/>
            <a:ext cx="11291978" cy="5165101"/>
          </a:xfrm>
          <a:prstGeom prst="rect">
            <a:avLst/>
          </a:prstGeom>
        </p:spPr>
      </p:pic>
      <p:pic>
        <p:nvPicPr>
          <p:cNvPr id="17" name="Imag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375" y="1461652"/>
            <a:ext cx="1072842" cy="101412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ecteur">
  <a:themeElements>
    <a:clrScheme name="Secteur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ecteur">
      <a:majorFont>
        <a:latin typeface="Century Gothic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ecteur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0</TotalTime>
  <Words>1649</Words>
  <Application>WPS Presentation</Application>
  <PresentationFormat>Grand écran</PresentationFormat>
  <Paragraphs>103</Paragraphs>
  <Slides>33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33</vt:i4>
      </vt:variant>
    </vt:vector>
  </HeadingPairs>
  <TitlesOfParts>
    <vt:vector size="44" baseType="lpstr">
      <vt:lpstr>Arial</vt:lpstr>
      <vt:lpstr>SimSun</vt:lpstr>
      <vt:lpstr>Wingdings</vt:lpstr>
      <vt:lpstr>Wingdings 3</vt:lpstr>
      <vt:lpstr>Algerian</vt:lpstr>
      <vt:lpstr>Cooper Black</vt:lpstr>
      <vt:lpstr>Microsoft YaHei</vt:lpstr>
      <vt:lpstr>Arial Unicode MS</vt:lpstr>
      <vt:lpstr>Century Gothic</vt:lpstr>
      <vt:lpstr>Calibri</vt:lpstr>
      <vt:lpstr>Secteur</vt:lpstr>
      <vt:lpstr>Bienvenue au centre de formation professionnelle la canadienne</vt:lpstr>
      <vt:lpstr>Rapport de stage</vt:lpstr>
      <vt:lpstr>Plan Detaille</vt:lpstr>
      <vt:lpstr>PowerPoint 演示文稿</vt:lpstr>
      <vt:lpstr>PowerPoint 演示文稿</vt:lpstr>
      <vt:lpstr>PowerPoint 演示文稿</vt:lpstr>
      <vt:lpstr>DEROULEMENT DU STAGE</vt:lpstr>
      <vt:lpstr>PowerPoint 演示文稿</vt:lpstr>
      <vt:lpstr>Blog VIA LE CMS WORDPRESS</vt:lpstr>
      <vt:lpstr>Creation d’un blog à l’aide du Language PHP et Tailwind CSS</vt:lpstr>
      <vt:lpstr>Apprentissage de la technologie laravel</vt:lpstr>
      <vt:lpstr>Concept du monde de l’hebergement</vt:lpstr>
      <vt:lpstr>Concept de lA POO</vt:lpstr>
      <vt:lpstr>Concept MVC</vt:lpstr>
      <vt:lpstr>PowerPoint 演示文稿</vt:lpstr>
      <vt:lpstr>&lt;&lt; conception ET REALISATION D’UNE APPLICATION WEB DE GESTION DES FRAIS UNIVERSITAIRES:CAMPUSPAY &gt;&gt;</vt:lpstr>
      <vt:lpstr>Qu’est ce que campuspay?</vt:lpstr>
      <vt:lpstr>POURQUOI campuspay?</vt:lpstr>
      <vt:lpstr>PAGE D’ACCUEIL DU PROJET</vt:lpstr>
      <vt:lpstr>Connexion de l’utilisateur</vt:lpstr>
      <vt:lpstr>Dashboard utilisateur</vt:lpstr>
      <vt:lpstr>Dashboard comptable</vt:lpstr>
      <vt:lpstr>Dashboard administrateur</vt:lpstr>
      <vt:lpstr>MODELISATION via power amc </vt:lpstr>
      <vt:lpstr>Laravel </vt:lpstr>
      <vt:lpstr>Alpine.js </vt:lpstr>
      <vt:lpstr>TAILWIND CSS</vt:lpstr>
      <vt:lpstr>MYSQL PHPMYADMIN</vt:lpstr>
      <vt:lpstr>Hebergement sur hostinger</vt:lpstr>
      <vt:lpstr>Hebergement sur github</vt:lpstr>
      <vt:lpstr>Application accessible via le lien:</vt:lpstr>
      <vt:lpstr>CONCLUSSION</vt:lpstr>
      <vt:lpstr>Merci pour votre aimable attention!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Boris Aubin SIMO TSEBO</dc:creator>
  <cp:lastModifiedBy>aubin</cp:lastModifiedBy>
  <cp:revision>45</cp:revision>
  <dcterms:created xsi:type="dcterms:W3CDTF">2025-08-07T03:56:00Z</dcterms:created>
  <dcterms:modified xsi:type="dcterms:W3CDTF">2025-08-18T21:16:40Z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144690B0B03D490CA5D226A0804FBBE2_12</vt:lpwstr>
  </property>
  <property fmtid="{D5CDD505-2E9C-101B-9397-08002B2CF9AE}" pid="3" name="KSOProductBuildVer">
    <vt:lpwstr>1036-12.2.0.21931</vt:lpwstr>
  </property>
</Properties>
</file>